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8"/>
  </p:notesMasterIdLst>
  <p:sldIdLst>
    <p:sldId id="256" r:id="rId2"/>
    <p:sldId id="268" r:id="rId3"/>
    <p:sldId id="257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0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803" autoAdjust="0"/>
  </p:normalViewPr>
  <p:slideViewPr>
    <p:cSldViewPr>
      <p:cViewPr varScale="1">
        <p:scale>
          <a:sx n="64" d="100"/>
          <a:sy n="64" d="100"/>
        </p:scale>
        <p:origin x="-10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81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2B26F-4D5B-4EFD-8811-B2D507AC813D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E522C-9CCA-45FB-819E-3C400F2179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522C-9CCA-45FB-819E-3C400F21794E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E522C-9CCA-45FB-819E-3C400F21794E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ชื่อเรื่อง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6" name="ตัวยึดวันที่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ตัวยึดหมายเลขภาพนิ่ง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7" name="ตัวยึดเนื้อหา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ตัวยึดข้อความ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11" name="ตัวยึดท้ายกระดา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1"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ชื่อเรื่อง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1" name="ตัวยึดวันที่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10" name="ตัวยึดท้ายกระดา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ชื่อเรื่อง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5" name="ตัวยึดข้อความ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8" name="ตัวยึดเนื้อหา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ตัวเชื่อมต่อตรง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ชื่อเรื่อง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21" name="ตัวยึดท้ายกระดา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24" name="ตัวยึดท้ายกระดา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เชื่อมต่อตรง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ชื่อเรื่อง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4" name="ตัวยึดเนื้อหา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29" name="ตัวยึดท้ายกระดา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ตัวยึดรูปภาพ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ตัวยึดหมายเลขภาพนิ่ง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6" name="ตัวยึดข้อความ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  <p:transition spd="med">
    <p:wheel spokes="1"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ตัวเชื่อมต่อตรง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ตัวยึดข้อความ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วันที่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E9B6FA9-2623-4BCF-A4CD-23A71C5371BA}" type="datetimeFigureOut">
              <a:rPr lang="th-TH" smtClean="0"/>
              <a:pPr/>
              <a:t>26/10/57</a:t>
            </a:fld>
            <a:endParaRPr lang="th-TH"/>
          </a:p>
        </p:txBody>
      </p:sp>
      <p:sp>
        <p:nvSpPr>
          <p:cNvPr id="28" name="ตัวยึดท้ายกระดา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873824-1F7B-4EAC-B331-C27EED4B5951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ตัวยึดชื่อเรื่อง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เชื่อมต่อตรง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ตัวเชื่อมต่อตรง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med">
    <p:wheel spokes="1"/>
    <p:sndAc>
      <p:stSnd>
        <p:snd r:embed="rId13" name="camera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http://3.bp.blogspot.com/_QqdRReFJvds/TDmTSyLkryI/AAAAAAAAERs/NPYBzXaooLA/s320/Slide6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th-TH" sz="4800" b="1" dirty="0" smtClean="0"/>
              <a:t>บทที่</a:t>
            </a:r>
            <a:r>
              <a:rPr lang="en-US" sz="4800" b="1" dirty="0" smtClean="0"/>
              <a:t>6 </a:t>
            </a:r>
            <a:br>
              <a:rPr lang="en-US" sz="4800" b="1" dirty="0" smtClean="0"/>
            </a:br>
            <a:r>
              <a:rPr lang="th-TH" sz="4800" b="1" dirty="0" smtClean="0"/>
              <a:t>ระบบการจัดเก็บทรัพยากรสารสนเทศที่เป็นหนังสือ</a:t>
            </a:r>
            <a:endParaRPr lang="en-US" sz="4800" b="1" dirty="0"/>
          </a:p>
        </p:txBody>
      </p:sp>
    </p:spTree>
  </p:cSld>
  <p:clrMapOvr>
    <a:masterClrMapping/>
  </p:clrMapOvr>
  <p:transition spd="med">
    <p:dissolve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 ระบบการจัดหมู่หนังสือ</a:t>
            </a:r>
            <a:r>
              <a:rPr lang="en-US" dirty="0" smtClean="0"/>
              <a:t> </a:t>
            </a:r>
            <a:r>
              <a:rPr lang="th-TH" dirty="0" smtClean="0"/>
              <a:t>แบบอื่นๆ 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 smtClean="0"/>
              <a:t>ระบบการจัดหมู่หนังสือแบบห้องสมุดแพทย์แห่งชาติของสหรัฐอเมริกา</a:t>
            </a:r>
            <a:r>
              <a:rPr lang="th-TH" dirty="0" smtClean="0"/>
              <a:t> </a:t>
            </a:r>
            <a:r>
              <a:rPr lang="en-US" dirty="0" smtClean="0"/>
              <a:t>(National</a:t>
            </a:r>
            <a:r>
              <a:rPr lang="th-TH" dirty="0" smtClean="0"/>
              <a:t> </a:t>
            </a:r>
            <a:r>
              <a:rPr lang="en-US" dirty="0" smtClean="0"/>
              <a:t>Library Medicine)  </a:t>
            </a:r>
            <a:br>
              <a:rPr lang="en-US" dirty="0" smtClean="0"/>
            </a:br>
            <a:r>
              <a:rPr lang="th-TH" dirty="0" smtClean="0"/>
              <a:t>     เรียกย่อๆ ว่า </a:t>
            </a:r>
            <a:r>
              <a:rPr lang="en-US" dirty="0" smtClean="0"/>
              <a:t>NLM </a:t>
            </a:r>
            <a:r>
              <a:rPr lang="th-TH" dirty="0" smtClean="0"/>
              <a:t>เป็นระบบการจัดหมวดหมู่หนังสือที่ใช้กับห้องสมุดทางการแพทย์ ใช้สัญลักษณ์เหมือนกับ ระบบ </a:t>
            </a:r>
            <a:r>
              <a:rPr lang="en-US" dirty="0" smtClean="0"/>
              <a:t>LC </a:t>
            </a:r>
            <a:r>
              <a:rPr lang="th-TH" dirty="0" smtClean="0"/>
              <a:t>คืออักษรโรมันและเลขอา</a:t>
            </a:r>
            <a:r>
              <a:rPr lang="th-TH" dirty="0" err="1" smtClean="0"/>
              <a:t>รบิก</a:t>
            </a:r>
            <a:r>
              <a:rPr lang="th-TH" dirty="0" smtClean="0"/>
              <a:t> </a:t>
            </a:r>
          </a:p>
          <a:p>
            <a:pPr algn="thaiDist"/>
            <a:r>
              <a:rPr lang="th-TH" dirty="0" smtClean="0"/>
              <a:t>ซึ่งห้องสมุดในประเทศไทยที่ใช้ระบบนี้ คือ </a:t>
            </a:r>
            <a:r>
              <a:rPr lang="th-TH" dirty="0" err="1" smtClean="0"/>
              <a:t>หอสมุดศิ</a:t>
            </a:r>
            <a:r>
              <a:rPr lang="th-TH" dirty="0" smtClean="0"/>
              <a:t>ริราชและห้องสมุดคณะวิทยาศาสตร์ มหาวิทยาลัยมหิดล</a:t>
            </a:r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thaiDist"/>
            <a:r>
              <a:rPr lang="th-TH" b="1" dirty="0" smtClean="0"/>
              <a:t>ระบบการจัดหมู่หนังสือแบบทศนิยมสากล</a:t>
            </a:r>
            <a:r>
              <a:rPr lang="th-TH" dirty="0" smtClean="0"/>
              <a:t> </a:t>
            </a:r>
            <a:r>
              <a:rPr lang="en-US" dirty="0" smtClean="0"/>
              <a:t>(Universal Decimal Classification)</a:t>
            </a:r>
            <a:br>
              <a:rPr lang="en-US" dirty="0" smtClean="0"/>
            </a:br>
            <a:r>
              <a:rPr lang="th-TH" b="1" dirty="0" smtClean="0"/>
              <a:t>    </a:t>
            </a:r>
            <a:r>
              <a:rPr lang="th-TH" dirty="0" smtClean="0"/>
              <a:t>เรียกย่อๆว่าระบบ </a:t>
            </a:r>
            <a:r>
              <a:rPr lang="en-US" dirty="0" smtClean="0"/>
              <a:t>UDC </a:t>
            </a:r>
            <a:r>
              <a:rPr lang="th-TH" dirty="0" smtClean="0"/>
              <a:t>เป็นระบบที่นิยมใช้ในทวีปยุโรป และใช้เลขอา</a:t>
            </a:r>
            <a:r>
              <a:rPr lang="th-TH" dirty="0" err="1" smtClean="0"/>
              <a:t>รบิก</a:t>
            </a:r>
            <a:r>
              <a:rPr lang="th-TH" dirty="0" smtClean="0"/>
              <a:t>เป็นสัญลักษณ์เช่นเดียวกับระบบ</a:t>
            </a:r>
            <a:r>
              <a:rPr lang="en-US" dirty="0" smtClean="0"/>
              <a:t>DC </a:t>
            </a:r>
            <a:r>
              <a:rPr lang="th-TH" dirty="0" smtClean="0"/>
              <a:t>แตกต่างตรง ที่ทศนิยมที่ใช้เพียงหลักเดียวแล้วใช้เครื่องหมายต่างๆ ประกอบ</a:t>
            </a:r>
          </a:p>
          <a:p>
            <a:r>
              <a:rPr lang="th-TH" dirty="0" smtClean="0"/>
              <a:t>ในประเทศไทยมีที่ใช้ระบบนี้ที่ ห้องสมุดสำนักงานพลังงานปรมาณูเพื่อสันติ</a:t>
            </a: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การกำหนดเลขหมู่หนังสือในห้องสมุด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หนังสือที่ห้องสมุดไม่นิยมกำหนดเลขหมู่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th-TH" b="1" dirty="0" smtClean="0"/>
              <a:t>   </a:t>
            </a:r>
            <a:r>
              <a:rPr lang="th-TH" dirty="0" smtClean="0"/>
              <a:t>หนังสือที่ใช้อ่านเพื่อความเพลิดเพลินมากกว่าเพื่อประโยชน์ เช่น </a:t>
            </a:r>
            <a:r>
              <a:rPr lang="th-TH" dirty="0" err="1" smtClean="0"/>
              <a:t>นว</a:t>
            </a:r>
            <a:r>
              <a:rPr lang="th-TH" dirty="0" smtClean="0"/>
              <a:t>นิยาย รวมเรื่องสั้น และหนังสือสำหรับเด็ก ห้องสมุดจะไม่กำหนดเลขหมู่ให้ แต่จะใช้สัญลักษณ์ง่ายๆ  แทนโดยใช้อักษรย่อ เพื่อบอกประเภทของหนังสือนั้นๆ  เช่น </a:t>
            </a:r>
            <a:r>
              <a:rPr lang="th-TH" dirty="0" err="1" smtClean="0"/>
              <a:t>นว</a:t>
            </a:r>
            <a:r>
              <a:rPr lang="th-TH" dirty="0" smtClean="0"/>
              <a:t>นิยาย ภาษาไทยใช้ น หรือ </a:t>
            </a:r>
            <a:r>
              <a:rPr lang="th-TH" dirty="0" err="1" smtClean="0"/>
              <a:t>นว</a:t>
            </a:r>
            <a:r>
              <a:rPr lang="th-TH" dirty="0" smtClean="0"/>
              <a:t> ภาษาอังกฤษใช้</a:t>
            </a:r>
            <a:r>
              <a:rPr lang="en-US" dirty="0" smtClean="0"/>
              <a:t> FIC (</a:t>
            </a:r>
            <a:r>
              <a:rPr lang="en-US" dirty="0" err="1" smtClean="0"/>
              <a:t>fanfiction</a:t>
            </a:r>
            <a:r>
              <a:rPr lang="en-US" dirty="0" smtClean="0"/>
              <a:t>) </a:t>
            </a:r>
            <a:r>
              <a:rPr lang="th-TH" dirty="0" smtClean="0"/>
              <a:t>ซึ่งหนังสือเหล่านี้จะเรียงบนชั้นแยกจากหนังสือทั่วไป</a:t>
            </a:r>
            <a:endParaRPr lang="en-US" dirty="0"/>
          </a:p>
        </p:txBody>
      </p:sp>
      <p:pic>
        <p:nvPicPr>
          <p:cNvPr id="23554" name="Picture 2" descr="lesson3-keep-3-6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400052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เลขเรียกหนังสือ</a:t>
            </a:r>
            <a:r>
              <a:rPr lang="en-US" dirty="0" smtClean="0"/>
              <a:t> ( Call Number)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624390" cy="4724400"/>
          </a:xfrm>
        </p:spPr>
        <p:txBody>
          <a:bodyPr>
            <a:normAutofit/>
          </a:bodyPr>
          <a:lstStyle/>
          <a:p>
            <a:r>
              <a:rPr lang="th-TH" b="1" dirty="0" smtClean="0"/>
              <a:t>     </a:t>
            </a:r>
            <a:r>
              <a:rPr lang="th-TH" dirty="0" smtClean="0"/>
              <a:t>เลขเรียกหนังสือ คือ สัญลักษณ์ที่ห้องสมุดกำหนดให้กับหนังสือทุกเล่มในห้องสมุด ประกอบด้วยส่วนสำคัญ </a:t>
            </a:r>
            <a:r>
              <a:rPr lang="en-US" dirty="0" smtClean="0"/>
              <a:t>3 </a:t>
            </a:r>
            <a:r>
              <a:rPr lang="th-TH" dirty="0" smtClean="0"/>
              <a:t>ส่วน </a:t>
            </a:r>
            <a:endParaRPr lang="en-US" dirty="0" smtClean="0"/>
          </a:p>
          <a:p>
            <a:r>
              <a:rPr lang="en-US" dirty="0" smtClean="0"/>
              <a:t>1. </a:t>
            </a:r>
            <a:r>
              <a:rPr lang="th-TH" dirty="0" smtClean="0"/>
              <a:t>เลขหมู่หนังสือ </a:t>
            </a:r>
            <a:r>
              <a:rPr lang="en-US" dirty="0" smtClean="0"/>
              <a:t>(Class number ) </a:t>
            </a:r>
            <a:r>
              <a:rPr lang="th-TH" dirty="0" smtClean="0"/>
              <a:t>แสดงเนื้อหาหรือวิธีประพันธ์ของหนังสือ</a:t>
            </a:r>
            <a:r>
              <a:rPr lang="en-US" dirty="0" smtClean="0"/>
              <a:t> </a:t>
            </a:r>
          </a:p>
          <a:p>
            <a:r>
              <a:rPr lang="th-TH" dirty="0" smtClean="0"/>
              <a:t>2. เลขผู้แต่ง </a:t>
            </a:r>
            <a:r>
              <a:rPr lang="en-US" dirty="0" smtClean="0"/>
              <a:t>(Author number ) </a:t>
            </a:r>
            <a:r>
              <a:rPr lang="th-TH" dirty="0" smtClean="0"/>
              <a:t>ประกอบด้วยอักษรและตัวเลข</a:t>
            </a:r>
            <a:r>
              <a:rPr lang="en-US" dirty="0" smtClean="0"/>
              <a:t> </a:t>
            </a:r>
          </a:p>
          <a:p>
            <a:r>
              <a:rPr lang="en-US" dirty="0" smtClean="0"/>
              <a:t>3. </a:t>
            </a:r>
            <a:r>
              <a:rPr lang="th-TH" dirty="0" smtClean="0"/>
              <a:t>อักษรชื่อเรื่อง </a:t>
            </a:r>
            <a:r>
              <a:rPr lang="en-US" dirty="0" smtClean="0"/>
              <a:t>(Work mark) </a:t>
            </a:r>
            <a:r>
              <a:rPr lang="th-TH" dirty="0" smtClean="0"/>
              <a:t>เป็นพยัญชนะตัวแรกของหนังสือ</a:t>
            </a:r>
            <a:endParaRPr lang="en-US" dirty="0"/>
          </a:p>
        </p:txBody>
      </p:sp>
      <p:pic>
        <p:nvPicPr>
          <p:cNvPr id="5" name="Content Placeholder 4" descr="pic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142984"/>
            <a:ext cx="3776662" cy="147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714620"/>
            <a:ext cx="385765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การเรียงหนังสือบนชั้น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การเรียงหนังสือบนชั้น คือ การเรียงหนังสือขึ้นชั้นโดยพิจารณาจากเลขเรียกหนังสือจากซ้ายไปขวา และจากบนลงล่าง หนังสือที่มีเลขหมู่ซ้ำกัน การจัดลำดับก่อนหลัง พิจารณาจากอักษรผู้แต่ง หนังสือที่มีเลขหมู่ซ้ำกัน เลขผู้แต่งเหมือนกัน พิจารณา จากอักษรชื่อเรื่อง เพื่อให้ผู้ใช้สามารถค้นหาหนังสือที่ต้องการได้โดยง่าย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 descr="http://3.bp.blogspot.com/_QqdRReFJvds/TDmTSyLkryI/AAAAAAAAERs/NPYBzXaooLA/s320/Slide6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429123" y="1142984"/>
            <a:ext cx="4714877" cy="5214974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ชั้นวางหนังสือแต่ละหลัง ต้องบอกเลขเรียกหนังสือที่เก็บไว้บนชั้นตามลำดับ </a:t>
            </a:r>
            <a:r>
              <a:rPr lang="en-US" dirty="0" smtClean="0"/>
              <a:t>0-99 </a:t>
            </a:r>
            <a:r>
              <a:rPr lang="th-TH" dirty="0" smtClean="0"/>
              <a:t>หรือ </a:t>
            </a:r>
            <a:r>
              <a:rPr lang="en-US" dirty="0" smtClean="0"/>
              <a:t>A-Z</a:t>
            </a:r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0"/>
            <a:ext cx="4429124" cy="664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4214842" cy="841248"/>
          </a:xfrm>
        </p:spPr>
        <p:txBody>
          <a:bodyPr/>
          <a:lstStyle/>
          <a:p>
            <a:r>
              <a:rPr lang="th-TH" dirty="0" smtClean="0"/>
              <a:t>ใบงาน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0034" y="1214422"/>
            <a:ext cx="8215370" cy="492922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ให้นักศึกษาไปค้นหาหนังสือในห้องสมุดวิทยาลัย และดูเลขหมู่หนังสือ เพื่อให้ได้คำตอบดังนี้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th-TH" sz="4400" b="1" cap="all" dirty="0" smtClean="0">
                <a:solidFill>
                  <a:schemeClr val="tx2"/>
                </a:solidFill>
                <a:effectLst/>
                <a:latin typeface="Angsana New" pitchFamily="18" charset="-34"/>
                <a:ea typeface="+mj-ea"/>
                <a:cs typeface="Angsana New" pitchFamily="18" charset="-34"/>
              </a:rPr>
              <a:t>ใช้ระบบการจัดหมวดหมู่หนังสือแบบใด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h-TH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ให้ยกตัวอย่างหนังสือมา </a:t>
            </a:r>
            <a:r>
              <a:rPr kumimoji="0" lang="en-US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3 </a:t>
            </a:r>
            <a:r>
              <a:rPr kumimoji="0" lang="th-TH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เล่ม 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th-TH" sz="4400" b="1" cap="all" dirty="0" smtClean="0">
                <a:solidFill>
                  <a:schemeClr val="tx2"/>
                </a:solidFill>
                <a:effectLst/>
                <a:latin typeface="Angsana New" pitchFamily="18" charset="-34"/>
                <a:ea typeface="+mj-ea"/>
                <a:cs typeface="Angsana New" pitchFamily="18" charset="-34"/>
              </a:rPr>
              <a:t>ให้แปลความหมายของเลขหมู่หนังสือที่ได้ค้นหา</a:t>
            </a:r>
            <a:r>
              <a:rPr kumimoji="0" lang="th-TH" sz="44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ngsana New" pitchFamily="18" charset="-34"/>
                <a:ea typeface="+mj-ea"/>
                <a:cs typeface="Angsana New" pitchFamily="18" charset="-34"/>
              </a:rPr>
              <a:t> </a:t>
            </a:r>
            <a:endParaRPr kumimoji="0" lang="en-US" sz="44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786058"/>
            <a:ext cx="6858048" cy="841248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/>
              <a:t>The End</a:t>
            </a:r>
            <a:endParaRPr lang="en-US" sz="9600" dirty="0"/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บทที่</a:t>
            </a:r>
            <a:r>
              <a:rPr lang="en-US" b="1" dirty="0" smtClean="0"/>
              <a:t>6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th-TH" b="1" dirty="0" smtClean="0"/>
              <a:t>ระบบการจัดเก็บทรัพยากรสารสนเทศที่เป็นหนังสือ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600" dirty="0" smtClean="0"/>
              <a:t>การจัดหมู่หนังสือ หมายถึง การจัดหนังสือให้เป็นระบบโดยพิจารณาเนื้อหาสาระของหนังสือเป็นสำคัญ มีการกำหนด สัญลักษณ์แสดงเนื้อหาของหนังสือแต่ละประเภท ส่วนหนังสือที่มีเนื้อหาเกี่ยวเนื่องสัมพันธ์กันจะมีสัญลักษณ์ใกล้เคียงกันวางอยู่ในตำแหน่ง ที่ไม่ไกลกัน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504351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ประโยชน์ของการจัดหมู่หนังสือ</a:t>
            </a:r>
            <a:r>
              <a:rPr lang="en-US" dirty="0" smtClean="0"/>
              <a:t> </a:t>
            </a:r>
          </a:p>
          <a:p>
            <a:pPr lvl="0"/>
            <a:r>
              <a:rPr lang="th-TH" dirty="0" smtClean="0"/>
              <a:t> ทำให้หนังสือทุกเล่มในห้องสมุดมีสัญลักษณ์ และตำแหน่งที่แน่นอน</a:t>
            </a:r>
            <a:r>
              <a:rPr lang="en-US" dirty="0" smtClean="0"/>
              <a:t> </a:t>
            </a:r>
          </a:p>
          <a:p>
            <a:pPr lvl="0"/>
            <a:r>
              <a:rPr lang="th-TH" dirty="0" smtClean="0"/>
              <a:t> ทำให้หนังสือที่มีเนื้อหาเดียวกัน รวมอยู่ในที่เดียวกัน</a:t>
            </a:r>
            <a:r>
              <a:rPr lang="en-US" dirty="0" smtClean="0"/>
              <a:t> </a:t>
            </a:r>
          </a:p>
          <a:p>
            <a:pPr lvl="0"/>
            <a:r>
              <a:rPr lang="th-TH" dirty="0" smtClean="0"/>
              <a:t> ช่วยให้เจ้าหน้าที่ห้องสมุดจัดเก็บหนังสือคืนที่ได้ง่ายขึ้น</a:t>
            </a:r>
            <a:r>
              <a:rPr lang="en-US" dirty="0" smtClean="0"/>
              <a:t> </a:t>
            </a:r>
          </a:p>
          <a:p>
            <a:pPr lvl="0"/>
            <a:r>
              <a:rPr lang="th-TH" dirty="0" smtClean="0"/>
              <a:t> ทำให้หนังสือที่มีเนื้อเรื่องสัมพันธ์กันอยู่ใกล้กัน</a:t>
            </a:r>
            <a:r>
              <a:rPr lang="en-US" dirty="0" smtClean="0"/>
              <a:t> </a:t>
            </a:r>
          </a:p>
          <a:p>
            <a:pPr lvl="0"/>
            <a:r>
              <a:rPr lang="th-TH" dirty="0" smtClean="0"/>
              <a:t> ช่วยให้ทราบว่าห้องสมุดมีหนังสือในแต่ละสาขาวิชา แต่ละเรื่องมากน้อยเท่าใด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0"/>
            <a:ext cx="3167189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hecker/>
    <p:sndAc>
      <p:stSnd>
        <p:snd r:embed="rId3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 ระบบการจัดหมู่หนังสือ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h-TH" sz="3600" dirty="0" smtClean="0">
                <a:solidFill>
                  <a:srgbClr val="002060"/>
                </a:solidFill>
              </a:rPr>
              <a:t>ระบบการจัดหมู่หนังสือที่มีผู้คิดค้นขึ้นใช้ที่นิยมอย่างแพร่หลาย ได้แก่</a:t>
            </a:r>
            <a:r>
              <a:rPr lang="en-US" sz="3600" dirty="0" smtClean="0">
                <a:solidFill>
                  <a:srgbClr val="002060"/>
                </a:solidFill>
              </a:rPr>
              <a:t> </a:t>
            </a:r>
          </a:p>
          <a:p>
            <a:pPr marL="514350" indent="-514350">
              <a:buAutoNum type="arabicPeriod"/>
            </a:pPr>
            <a:r>
              <a:rPr lang="th-TH" b="1" dirty="0" smtClean="0"/>
              <a:t>ระบบการจัดหมู่หนังสือแบบทศนิยม</a:t>
            </a:r>
            <a:r>
              <a:rPr lang="th-TH" b="1" dirty="0" err="1" smtClean="0"/>
              <a:t>ดิว</a:t>
            </a:r>
            <a:r>
              <a:rPr lang="th-TH" b="1" dirty="0" smtClean="0"/>
              <a:t>อี้ </a:t>
            </a:r>
            <a:r>
              <a:rPr lang="en-US" dirty="0" smtClean="0"/>
              <a:t>(Dewey Decimal Classification ; DC or DDC) </a:t>
            </a:r>
          </a:p>
          <a:p>
            <a:pPr marL="514350" indent="-514350">
              <a:buAutoNum type="arabicPeriod"/>
            </a:pPr>
            <a:r>
              <a:rPr lang="th-TH" b="1" dirty="0" smtClean="0"/>
              <a:t>ระบบการจัดหมู่หนังสือแบบห้องสมุดรัฐสภาอเมริกัน</a:t>
            </a:r>
            <a:r>
              <a:rPr lang="en-US" dirty="0" smtClean="0"/>
              <a:t>(Library of Congress Classification ; LC )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00562" y="1142984"/>
            <a:ext cx="4643438" cy="5715016"/>
          </a:xfrm>
        </p:spPr>
        <p:txBody>
          <a:bodyPr>
            <a:noAutofit/>
          </a:bodyPr>
          <a:lstStyle/>
          <a:p>
            <a:r>
              <a:rPr lang="th-TH" sz="3600" b="1" dirty="0" smtClean="0"/>
              <a:t>ระบบการจัดหมู่หนังสือแบบทศนิยม</a:t>
            </a:r>
            <a:r>
              <a:rPr lang="th-TH" sz="3600" b="1" dirty="0" err="1" smtClean="0"/>
              <a:t>ดิว</a:t>
            </a:r>
            <a:r>
              <a:rPr lang="th-TH" sz="3600" b="1" dirty="0" smtClean="0"/>
              <a:t>อี้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(DC or DDC)</a:t>
            </a:r>
            <a:r>
              <a:rPr lang="en-US" sz="3600" dirty="0" smtClean="0"/>
              <a:t> </a:t>
            </a:r>
            <a:br>
              <a:rPr lang="en-US" sz="3600" dirty="0" smtClean="0"/>
            </a:br>
            <a:r>
              <a:rPr lang="th-TH" sz="3600" b="1" dirty="0" smtClean="0"/>
              <a:t>     </a:t>
            </a:r>
            <a:r>
              <a:rPr lang="th-TH" sz="3600" dirty="0" smtClean="0"/>
              <a:t>เป็นระบบที่นิยม ใช้แพร่หลายในห้องสมุดขนาดเล็กหรือกลาง</a:t>
            </a:r>
            <a:r>
              <a:rPr lang="en-US" sz="3600" dirty="0" smtClean="0"/>
              <a:t> </a:t>
            </a:r>
            <a:r>
              <a:rPr lang="th-TH" sz="3600" dirty="0" smtClean="0"/>
              <a:t>เช่นห้องสมุดโรงเรียน ห้องสมุดประชาชน เป็นต้นโดยผู้คิดค้นระบบคือ นาย </a:t>
            </a:r>
            <a:r>
              <a:rPr lang="th-TH" sz="3600" dirty="0" err="1" smtClean="0"/>
              <a:t>เมลวิล</a:t>
            </a:r>
            <a:r>
              <a:rPr lang="th-TH" sz="3600" dirty="0" smtClean="0"/>
              <a:t> </a:t>
            </a:r>
            <a:r>
              <a:rPr lang="th-TH" sz="3600" dirty="0" err="1" smtClean="0"/>
              <a:t>ดิว</a:t>
            </a:r>
            <a:r>
              <a:rPr lang="th-TH" sz="3600" dirty="0" smtClean="0"/>
              <a:t>อี้ (</a:t>
            </a:r>
            <a:r>
              <a:rPr lang="en-US" sz="3600" dirty="0" err="1" smtClean="0">
                <a:latin typeface="Angsana New" pitchFamily="18" charset="-34"/>
                <a:cs typeface="Angsana New" pitchFamily="18" charset="-34"/>
              </a:rPr>
              <a:t>Melvil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Dewey )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/>
              <a:t>ระบบนี้แบ่งสรรพวิทยาการในโลกออกเป็น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en-US" sz="3600" dirty="0" smtClean="0"/>
              <a:t> </a:t>
            </a:r>
            <a:r>
              <a:rPr lang="th-TH" sz="3600" dirty="0" smtClean="0"/>
              <a:t>หมวดใหญ่ๆ โดยใช้ตัวเลขอา</a:t>
            </a:r>
            <a:r>
              <a:rPr lang="th-TH" sz="3600" dirty="0" err="1" smtClean="0"/>
              <a:t>รบิก</a:t>
            </a:r>
            <a:r>
              <a:rPr lang="th-TH" sz="3600" dirty="0" smtClean="0"/>
              <a:t>เป็นสัญลักษณ์</a:t>
            </a:r>
            <a:endParaRPr lang="en-US" sz="3600" dirty="0" smtClean="0"/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Melvil</a:t>
            </a:r>
            <a:r>
              <a:rPr lang="en-US" b="1" dirty="0" smtClean="0"/>
              <a:t> Dewey</a:t>
            </a:r>
            <a:endParaRPr lang="en-US" dirty="0"/>
          </a:p>
        </p:txBody>
      </p:sp>
      <p:pic>
        <p:nvPicPr>
          <p:cNvPr id="1026" name="Picture 2" descr="melv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8220861" cy="31432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4857760"/>
            <a:ext cx="2705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เกิด </a:t>
            </a:r>
            <a:r>
              <a:rPr lang="en-US" dirty="0" smtClean="0"/>
              <a:t>10 </a:t>
            </a:r>
            <a:r>
              <a:rPr lang="th-TH" dirty="0" smtClean="0"/>
              <a:t>ธันวาคม </a:t>
            </a:r>
            <a:r>
              <a:rPr lang="en-US" dirty="0" smtClean="0"/>
              <a:t>1851</a:t>
            </a:r>
            <a:endParaRPr lang="en-US" dirty="0"/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8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>ระบบการจัดหมู่หนังสือแบบทศนิยม</a:t>
            </a:r>
            <a:r>
              <a:rPr lang="th-TH" b="1" dirty="0" err="1" smtClean="0"/>
              <a:t>ดิว</a:t>
            </a:r>
            <a:r>
              <a:rPr lang="th-TH" b="1" dirty="0" smtClean="0"/>
              <a:t>อี้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(DC or DDC)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/>
            </a:r>
            <a:br>
              <a:rPr lang="th-TH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dirty="0" smtClean="0"/>
              <a:t>แบ่งเป็น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10</a:t>
            </a:r>
            <a:r>
              <a:rPr lang="en-US" dirty="0" smtClean="0"/>
              <a:t> </a:t>
            </a:r>
            <a:r>
              <a:rPr lang="th-TH" dirty="0" smtClean="0"/>
              <a:t>หมวดใหญ่ๆ โดยใช้ตัวเลขอา</a:t>
            </a:r>
            <a:r>
              <a:rPr lang="th-TH" dirty="0" err="1" smtClean="0"/>
              <a:t>รบิก</a:t>
            </a:r>
            <a:r>
              <a:rPr lang="th-TH" dirty="0" smtClean="0"/>
              <a:t>เป็นสัญลักษณ์ ดังนี้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052886" cy="38290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000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หนังสือที่จัดเข้าหมวดอื่น</a:t>
            </a:r>
          </a:p>
          <a:p>
            <a:pPr>
              <a:buNone/>
            </a:pP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          ไม่ได้</a:t>
            </a:r>
            <a:endParaRPr lang="en-US" sz="3600" b="1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100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ปรัชญา</a:t>
            </a:r>
          </a:p>
          <a:p>
            <a:pPr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200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ศาสนา</a:t>
            </a:r>
          </a:p>
          <a:p>
            <a:pPr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300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    สังคมศาสตร์</a:t>
            </a:r>
          </a:p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400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ภาษาศาสตร์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429124" y="1357298"/>
            <a:ext cx="4343400" cy="371477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500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วิทยาศาสตร์</a:t>
            </a:r>
          </a:p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600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วิทยาศาสตร์ประยุกต์</a:t>
            </a:r>
          </a:p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700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ศิลปะและการบันเทิง</a:t>
            </a:r>
          </a:p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800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    วรรณคดี</a:t>
            </a:r>
          </a:p>
          <a:p>
            <a:pPr marL="514350" indent="-514350">
              <a:buNone/>
            </a:pPr>
            <a:r>
              <a:rPr lang="en-US" sz="3600" b="1" dirty="0" smtClean="0">
                <a:latin typeface="Angsana New" pitchFamily="18" charset="-34"/>
                <a:cs typeface="Angsana New" pitchFamily="18" charset="-34"/>
              </a:rPr>
              <a:t>900    </a:t>
            </a: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ประวัติศาสตร์  ภูมิประเทศ </a:t>
            </a:r>
          </a:p>
          <a:p>
            <a:pPr marL="514350" indent="-514350">
              <a:buNone/>
            </a:pPr>
            <a:r>
              <a:rPr lang="th-TH" sz="3600" b="1" dirty="0" smtClean="0">
                <a:latin typeface="Angsana New" pitchFamily="18" charset="-34"/>
                <a:cs typeface="Angsana New" pitchFamily="18" charset="-34"/>
              </a:rPr>
              <a:t>          และการท่องเที่ยว</a:t>
            </a:r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ระบบการจัดหมู่หนังสือแบบทศนิยม</a:t>
            </a:r>
            <a:r>
              <a:rPr lang="th-TH" b="1" dirty="0" err="1" smtClean="0"/>
              <a:t>ดิว</a:t>
            </a:r>
            <a:r>
              <a:rPr lang="th-TH" b="1" dirty="0" smtClean="0"/>
              <a:t>อี้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(DC or DDC)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124456" cy="4724400"/>
          </a:xfrm>
        </p:spPr>
        <p:txBody>
          <a:bodyPr>
            <a:normAutofit/>
          </a:bodyPr>
          <a:lstStyle/>
          <a:p>
            <a:r>
              <a:rPr lang="th-TH" b="1" dirty="0" smtClean="0"/>
              <a:t> </a:t>
            </a:r>
            <a:r>
              <a:rPr lang="th-TH" dirty="0" smtClean="0"/>
              <a:t>จากนั้นก็จะมีการแบ่งออกย่อยอีก 10 หมวดในครั้งที่ 2 โดยการใช้หลักสิบ และจะแบ่งย่อยอีกครั้งที่ 3 โดยใช้หลักหน่วย เป็นสัญลักษณ์ซึ่งจากนี้ถ้าต้องการระบุเนื้อหาของหนังสือให้ชี้เฉพาะยิ่งขึ้นก็ใช้วิธีเขียนจุดทศนิยมตั้งแต่ 1 ตำแหน่งขึ้นไป เช่น</a:t>
            </a:r>
            <a:r>
              <a:rPr lang="en-US" dirty="0" smtClean="0"/>
              <a:t>  </a:t>
            </a:r>
            <a:endParaRPr lang="th-TH" dirty="0" smtClean="0"/>
          </a:p>
          <a:p>
            <a:r>
              <a:rPr lang="en-US" dirty="0" smtClean="0">
                <a:latin typeface="LilyUPC (เนื้อความ)"/>
              </a:rPr>
              <a:t>300 </a:t>
            </a:r>
            <a:r>
              <a:rPr lang="th-TH" dirty="0" smtClean="0">
                <a:latin typeface="LilyUPC (เนื้อความ)"/>
              </a:rPr>
              <a:t>สังคมศาสตร์</a:t>
            </a:r>
          </a:p>
          <a:p>
            <a:r>
              <a:rPr lang="en-US" dirty="0" smtClean="0">
                <a:latin typeface="LilyUPC (เนื้อความ)"/>
              </a:rPr>
              <a:t>370 </a:t>
            </a:r>
            <a:r>
              <a:rPr lang="th-TH" dirty="0" smtClean="0">
                <a:latin typeface="LilyUPC (เนื้อความ)"/>
              </a:rPr>
              <a:t>สังคมศาสตร์ ด้านการศึกษา</a:t>
            </a:r>
          </a:p>
          <a:p>
            <a:r>
              <a:rPr lang="th-TH" dirty="0" smtClean="0"/>
              <a:t>371 โรงเรียน อาจแยกย่อยออกไปอีกเป็น</a:t>
            </a:r>
            <a:br>
              <a:rPr lang="th-TH" dirty="0" smtClean="0"/>
            </a:br>
            <a:r>
              <a:rPr lang="th-TH" b="1" dirty="0" smtClean="0"/>
              <a:t>     </a:t>
            </a:r>
            <a:r>
              <a:rPr lang="th-TH" dirty="0" smtClean="0"/>
              <a:t>371.1</a:t>
            </a:r>
            <a:r>
              <a:rPr lang="th-TH" b="1" dirty="0" smtClean="0"/>
              <a:t> </a:t>
            </a:r>
            <a:r>
              <a:rPr lang="th-TH" dirty="0" smtClean="0"/>
              <a:t>การสอนและบุคลากรในโรงเรียน</a:t>
            </a:r>
            <a:br>
              <a:rPr lang="th-TH" dirty="0" smtClean="0"/>
            </a:br>
            <a:r>
              <a:rPr lang="th-TH" b="1" dirty="0" smtClean="0"/>
              <a:t>     </a:t>
            </a:r>
            <a:r>
              <a:rPr lang="th-TH" dirty="0" smtClean="0"/>
              <a:t>371.11</a:t>
            </a:r>
            <a:r>
              <a:rPr lang="en-US" b="1" dirty="0" smtClean="0"/>
              <a:t> </a:t>
            </a:r>
            <a:r>
              <a:rPr lang="th-TH" dirty="0" smtClean="0"/>
              <a:t>ลักษณะและคุณสมบัติของครู</a:t>
            </a:r>
            <a:r>
              <a:rPr lang="en-US" dirty="0" smtClean="0"/>
              <a:t>   </a:t>
            </a:r>
            <a:endParaRPr lang="en-US" dirty="0"/>
          </a:p>
        </p:txBody>
      </p:sp>
      <p:pic>
        <p:nvPicPr>
          <p:cNvPr id="5" name="Picture 5" descr="ANd9GcSej1BbeiY3ABR5z4xHsVNZ7Vx7jCfb3cXZzarPrPo7vA8vfsvd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643050"/>
            <a:ext cx="31146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ic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214686"/>
            <a:ext cx="39624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https://encrypted-tbn0.gstatic.com/images?q=tbn:ANd9GcRrMFwpOt_8kTqFZj4GWd1Vet0sZ3PZQEMUm5xF3hP5ckdsqZ8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4786322"/>
            <a:ext cx="3071834" cy="20716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ระบบการจัดหมู่หนังสือแบบห้องสมุดรัฐสภาอเมริกัน (</a:t>
            </a:r>
            <a:r>
              <a:rPr lang="en-US" dirty="0" smtClean="0"/>
              <a:t> LC ) 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dirty="0" smtClean="0"/>
              <a:t>เรียกสั้นๆ ว่า </a:t>
            </a:r>
            <a:r>
              <a:rPr lang="en-US" dirty="0" smtClean="0"/>
              <a:t>LC </a:t>
            </a:r>
            <a:r>
              <a:rPr lang="th-TH" dirty="0" smtClean="0"/>
              <a:t>เป็นระบบที่นิยมใช้แพร่หลายในห้องสมุดขนาดใหญ่ที่มีหนังสือเฉพาะสาขาวิชาใดวิชาหนึ่งหรือมี หนังสือทั่วไปทุกประเภทเป็นจำนวนมาก เช่น ห้องสมุดมหาวิทยาลัย เป็นต้น ระบบนี้แบ่งเนื้อหาวิชาออกเป็น 20 หมวดโดยใช้สัญลักษณ์ เป็นแบบผสม คือ ตัวอักษรโรมันผสมกับตัวเลขอา</a:t>
            </a:r>
            <a:r>
              <a:rPr lang="th-TH" dirty="0" err="1" smtClean="0"/>
              <a:t>รบิก</a:t>
            </a:r>
            <a:r>
              <a:rPr lang="th-TH" dirty="0" smtClean="0"/>
              <a:t> แต่อักษรโรมันที่ไม่ได้นำมาใช้มีอยู่ 5 ตัว คือ</a:t>
            </a:r>
            <a:r>
              <a:rPr lang="en-US" dirty="0" smtClean="0"/>
              <a:t> </a:t>
            </a:r>
            <a:r>
              <a:rPr lang="th-TH" dirty="0" smtClean="0"/>
              <a:t> </a:t>
            </a:r>
            <a:r>
              <a:rPr lang="en-US" dirty="0" smtClean="0"/>
              <a:t>I,O,W,X </a:t>
            </a:r>
            <a:r>
              <a:rPr lang="th-TH" dirty="0" smtClean="0"/>
              <a:t>และ </a:t>
            </a:r>
            <a:r>
              <a:rPr lang="en-US" dirty="0" smtClean="0"/>
              <a:t>Y </a:t>
            </a:r>
            <a:r>
              <a:rPr lang="th-TH" dirty="0" smtClean="0"/>
              <a:t>ซึ่งอักษร</a:t>
            </a:r>
            <a:r>
              <a:rPr lang="en-US" dirty="0" smtClean="0"/>
              <a:t> A - Z </a:t>
            </a:r>
            <a:r>
              <a:rPr lang="th-TH" dirty="0" smtClean="0"/>
              <a:t>ที่ใช้เป็นสัญลักษณ์จะแสดงเนื้อหาคือ</a:t>
            </a:r>
            <a:r>
              <a:rPr lang="th-TH" b="1" dirty="0" smtClean="0"/>
              <a:t> </a:t>
            </a:r>
            <a:endParaRPr lang="en-US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562476" cy="4724400"/>
          </a:xfrm>
        </p:spPr>
        <p:txBody>
          <a:bodyPr/>
          <a:lstStyle/>
          <a:p>
            <a:r>
              <a:rPr lang="th-TH" dirty="0" smtClean="0"/>
              <a:t>หมวด </a:t>
            </a:r>
            <a:r>
              <a:rPr lang="en-US" dirty="0" smtClean="0"/>
              <a:t> A</a:t>
            </a:r>
            <a:r>
              <a:rPr lang="th-TH" dirty="0" smtClean="0"/>
              <a:t> หนังสือที่เป็นความรู้ทั่วๆ ไป เช่น หนังสืออ้างอิง หนังสือพิมพ์</a:t>
            </a:r>
          </a:p>
          <a:p>
            <a:r>
              <a:rPr lang="th-TH" dirty="0" smtClean="0"/>
              <a:t>หมวด  </a:t>
            </a:r>
            <a:r>
              <a:rPr lang="en-US" dirty="0" smtClean="0"/>
              <a:t>B</a:t>
            </a:r>
            <a:r>
              <a:rPr lang="th-TH" dirty="0" smtClean="0"/>
              <a:t> หนังสือทางด้านปรัชญา ตรรกวิทยา อภิปรัชญา จิตวิทยา </a:t>
            </a:r>
          </a:p>
          <a:p>
            <a:r>
              <a:rPr lang="th-TH" dirty="0" smtClean="0"/>
              <a:t>หมวด</a:t>
            </a:r>
            <a:r>
              <a:rPr lang="en-US" dirty="0" smtClean="0"/>
              <a:t>  C </a:t>
            </a:r>
            <a:r>
              <a:rPr lang="th-TH" dirty="0" smtClean="0"/>
              <a:t>หนังสือเกี่ยวกับประวัติ</a:t>
            </a:r>
            <a:r>
              <a:rPr lang="th-TH" dirty="0" err="1" smtClean="0"/>
              <a:t>อารย</a:t>
            </a:r>
            <a:r>
              <a:rPr lang="th-TH" dirty="0" smtClean="0"/>
              <a:t>ธรรม โบราณคดี จกหมายเหตุ พงศาวดาร</a:t>
            </a:r>
          </a:p>
          <a:p>
            <a:r>
              <a:rPr lang="th-TH" dirty="0" smtClean="0"/>
              <a:t>หมวด  </a:t>
            </a:r>
            <a:r>
              <a:rPr lang="en-US" dirty="0" smtClean="0"/>
              <a:t>D </a:t>
            </a:r>
            <a:r>
              <a:rPr lang="th-TH" dirty="0" smtClean="0"/>
              <a:t>หนังสือประวัติศาสตร์ทั่วไป ภูมิศาสตร์การท่องเที่ยว ประวัติศาสตร์ของประเทศต่างๆ</a:t>
            </a:r>
            <a:r>
              <a:rPr lang="en-US" dirty="0" smtClean="0"/>
              <a:t> (</a:t>
            </a:r>
            <a:r>
              <a:rPr lang="th-TH" dirty="0" smtClean="0"/>
              <a:t>ประเทศไทยใช้ </a:t>
            </a:r>
            <a:r>
              <a:rPr lang="en-US" dirty="0" smtClean="0"/>
              <a:t>DS)</a:t>
            </a:r>
            <a:endParaRPr lang="en-US" dirty="0"/>
          </a:p>
        </p:txBody>
      </p:sp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ระบบการจัดหมู่หนังสือแบบห้องสมุดรัฐสภาอเมริกัน (</a:t>
            </a:r>
            <a:r>
              <a:rPr lang="en-US" dirty="0" smtClean="0"/>
              <a:t> LC ) 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/>
              <a:t>หมวด</a:t>
            </a:r>
            <a:r>
              <a:rPr lang="en-US" dirty="0" smtClean="0"/>
              <a:t>  E - F </a:t>
            </a:r>
            <a:r>
              <a:rPr lang="th-TH" dirty="0" smtClean="0"/>
              <a:t> หนังสือประวัติศาสตร์ และภูมิศาสตร์การท่องเที่ยวในทวีปอเมริกา</a:t>
            </a:r>
          </a:p>
          <a:p>
            <a:pPr>
              <a:buNone/>
            </a:pPr>
            <a:r>
              <a:rPr lang="th-TH" dirty="0" smtClean="0"/>
              <a:t>หมวด</a:t>
            </a:r>
            <a:r>
              <a:rPr lang="en-US" dirty="0" smtClean="0"/>
              <a:t>  G       </a:t>
            </a:r>
            <a:r>
              <a:rPr lang="th-TH" dirty="0" smtClean="0"/>
              <a:t>หนังสือภูมิศาสตร์ทั่วไป </a:t>
            </a:r>
            <a:r>
              <a:rPr lang="th-TH" dirty="0" err="1" smtClean="0"/>
              <a:t>มนุษยวิทยา</a:t>
            </a:r>
            <a:r>
              <a:rPr lang="th-TH" dirty="0" smtClean="0"/>
              <a:t> กีฬา และการบันเทิง</a:t>
            </a:r>
          </a:p>
          <a:p>
            <a:pPr>
              <a:buNone/>
            </a:pPr>
            <a:r>
              <a:rPr lang="th-TH" dirty="0" smtClean="0"/>
              <a:t>หมวด</a:t>
            </a:r>
            <a:r>
              <a:rPr lang="en-US" dirty="0" smtClean="0"/>
              <a:t>  H      </a:t>
            </a:r>
            <a:r>
              <a:rPr lang="th-TH" dirty="0" smtClean="0"/>
              <a:t> หนังสือสังคมศาสตร์</a:t>
            </a:r>
            <a:r>
              <a:rPr lang="en-US" dirty="0" smtClean="0"/>
              <a:t>            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J</a:t>
            </a:r>
            <a:r>
              <a:rPr lang="th-TH" dirty="0" smtClean="0"/>
              <a:t>        หนังสือทางด้านการเมือง และรัฐศาสตร์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K</a:t>
            </a:r>
            <a:r>
              <a:rPr lang="th-TH" dirty="0" smtClean="0"/>
              <a:t>        หนังสือกฎหมาย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L</a:t>
            </a:r>
            <a:r>
              <a:rPr lang="th-TH" dirty="0" smtClean="0"/>
              <a:t>        หนังสือเกี่ยวกับการศึกษา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M</a:t>
            </a:r>
            <a:r>
              <a:rPr lang="th-TH" dirty="0" smtClean="0"/>
              <a:t>       หนังสือเกี่ยวกับการดนตรี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N</a:t>
            </a:r>
            <a:r>
              <a:rPr lang="th-TH" dirty="0" smtClean="0"/>
              <a:t>       หนังสือด้านศิลปกรรม</a:t>
            </a:r>
            <a:br>
              <a:rPr lang="th-TH" dirty="0" smtClean="0"/>
            </a:br>
            <a:endParaRPr lang="en-US" dirty="0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P</a:t>
            </a:r>
            <a:r>
              <a:rPr lang="th-TH" dirty="0" smtClean="0"/>
              <a:t>       หนังสือภาษาและวรรณคดี </a:t>
            </a:r>
            <a:r>
              <a:rPr lang="th-TH" b="1" dirty="0" smtClean="0"/>
              <a:t>  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Q</a:t>
            </a:r>
            <a:r>
              <a:rPr lang="th-TH" dirty="0" smtClean="0"/>
              <a:t>       หนังสือวิทยาศาสตร์ทั่วไป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R</a:t>
            </a:r>
            <a:r>
              <a:rPr lang="th-TH" dirty="0" smtClean="0"/>
              <a:t>       หนังสือแพทย์ศาสตร์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S</a:t>
            </a:r>
            <a:r>
              <a:rPr lang="th-TH" dirty="0" smtClean="0"/>
              <a:t>       หนังสือเกษตรศาสตร์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T</a:t>
            </a:r>
            <a:r>
              <a:rPr lang="th-TH" dirty="0" smtClean="0"/>
              <a:t>       หนังสือวิทยาศาสตร์ประยุกต์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U</a:t>
            </a:r>
            <a:r>
              <a:rPr lang="th-TH" dirty="0" smtClean="0"/>
              <a:t>       หนังสือยุทธศาสตร์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V</a:t>
            </a:r>
            <a:r>
              <a:rPr lang="th-TH" dirty="0" smtClean="0"/>
              <a:t>       หนังสือนาวิกศาสตร์</a:t>
            </a:r>
          </a:p>
          <a:p>
            <a:pPr>
              <a:buNone/>
            </a:pPr>
            <a:r>
              <a:rPr lang="th-TH" dirty="0" smtClean="0"/>
              <a:t>หมวด </a:t>
            </a:r>
            <a:r>
              <a:rPr lang="en-US" dirty="0" smtClean="0"/>
              <a:t> Z</a:t>
            </a:r>
            <a:r>
              <a:rPr lang="th-TH" dirty="0" smtClean="0"/>
              <a:t>       หนังสือบรรณานุกรม และบรรณารักษศาสตร์</a:t>
            </a:r>
            <a:endParaRPr lang="en-US" dirty="0"/>
          </a:p>
        </p:txBody>
      </p:sp>
      <p:pic>
        <p:nvPicPr>
          <p:cNvPr id="3074" name="Picture 2" descr="ANd9GcTGgfw53ItvFxCeZAP9PhMHKPBXyDcrIiUIa1hGa0AyY8TDkRn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5214950"/>
            <a:ext cx="50006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ระบบการจัดหมู่หนังสือแบบห้องสมุดรัฐสภาอเมริกัน (</a:t>
            </a:r>
            <a:r>
              <a:rPr lang="en-US" dirty="0" smtClean="0"/>
              <a:t> LC ) 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h-TH" b="1" dirty="0" smtClean="0"/>
              <a:t> </a:t>
            </a:r>
            <a:r>
              <a:rPr lang="th-TH" dirty="0" smtClean="0"/>
              <a:t>จากนั้นแบ่งออกเป็นหมวดย่อยโดยวิธีการเพิ่มอักษรตัวที่ 2 ต่อจากอักษรตัวแรก เช่น หมวด </a:t>
            </a:r>
            <a:r>
              <a:rPr lang="en-US" dirty="0" smtClean="0"/>
              <a:t>Q </a:t>
            </a:r>
            <a:r>
              <a:rPr lang="th-TH" dirty="0" smtClean="0"/>
              <a:t>วิทยาศาสตร์ สามารถแบ่งย่อยโดย </a:t>
            </a:r>
            <a:r>
              <a:rPr lang="en-US" dirty="0" smtClean="0"/>
              <a:t>QA </a:t>
            </a:r>
            <a:r>
              <a:rPr lang="th-TH" dirty="0" smtClean="0"/>
              <a:t>คณิตศาสตร์ </a:t>
            </a:r>
            <a:r>
              <a:rPr lang="en-US" dirty="0" smtClean="0"/>
              <a:t>QB</a:t>
            </a:r>
            <a:r>
              <a:rPr lang="th-TH" dirty="0" smtClean="0"/>
              <a:t> ดาราศาสตร์  ทั้งนี้จะมีข้อยกเว้นสำหรับ หมวด </a:t>
            </a:r>
            <a:r>
              <a:rPr lang="en-US" dirty="0" smtClean="0"/>
              <a:t>E - F </a:t>
            </a:r>
            <a:r>
              <a:rPr lang="th-TH" dirty="0" smtClean="0"/>
              <a:t>ที่ไม่มีการ</a:t>
            </a:r>
            <a:r>
              <a:rPr lang="th-TH" dirty="0" err="1" smtClean="0"/>
              <a:t>ใช้อัษร</a:t>
            </a:r>
            <a:r>
              <a:rPr lang="th-TH" dirty="0" smtClean="0"/>
              <a:t>ตัวที่ 2  แต่จะมีการเพิ่มเลข    อา</a:t>
            </a:r>
            <a:r>
              <a:rPr lang="th-TH" dirty="0" err="1" smtClean="0"/>
              <a:t>รบิก</a:t>
            </a:r>
            <a:r>
              <a:rPr lang="th-TH" dirty="0" smtClean="0"/>
              <a:t>ต่อท้ายอักษร</a:t>
            </a:r>
            <a:endParaRPr lang="en-US" dirty="0"/>
          </a:p>
        </p:txBody>
      </p:sp>
      <p:pic>
        <p:nvPicPr>
          <p:cNvPr id="5" name="Picture 2" descr="ANd9GcTGgfw53ItvFxCeZAP9PhMHKPBXyDcrIiUIa1hGa0AyY8TDkRny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643050"/>
            <a:ext cx="471487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ทางเดิน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ทางเดิน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859</Words>
  <Application>Microsoft Office PowerPoint</Application>
  <PresentationFormat>On-screen Show (4:3)</PresentationFormat>
  <Paragraphs>86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ทางเดิน</vt:lpstr>
      <vt:lpstr>บทที่6  ระบบการจัดเก็บทรัพยากรสารสนเทศที่เป็นหนังสือ</vt:lpstr>
      <vt:lpstr>บทที่6  ระบบการจัดเก็บทรัพยากรสารสนเทศที่เป็นหนังสือ</vt:lpstr>
      <vt:lpstr> ระบบการจัดหมู่หนังสือ </vt:lpstr>
      <vt:lpstr>Melvil Dewey</vt:lpstr>
      <vt:lpstr>ระบบการจัดหมู่หนังสือแบบทศนิยมดิวอี้ (DC or DDC) แบ่งเป็น 10 หมวดใหญ่ๆ โดยใช้ตัวเลขอารบิกเป็นสัญลักษณ์ ดังนี้</vt:lpstr>
      <vt:lpstr>ระบบการจัดหมู่หนังสือแบบทศนิยมดิวอี้ (DC or DDC)</vt:lpstr>
      <vt:lpstr>ระบบการจัดหมู่หนังสือแบบห้องสมุดรัฐสภาอเมริกัน ( LC ) </vt:lpstr>
      <vt:lpstr>ระบบการจัดหมู่หนังสือแบบห้องสมุดรัฐสภาอเมริกัน ( LC ) </vt:lpstr>
      <vt:lpstr>ระบบการจัดหมู่หนังสือแบบห้องสมุดรัฐสภาอเมริกัน ( LC ) </vt:lpstr>
      <vt:lpstr> ระบบการจัดหมู่หนังสือ แบบอื่นๆ </vt:lpstr>
      <vt:lpstr>การกำหนดเลขหมู่หนังสือในห้องสมุด</vt:lpstr>
      <vt:lpstr>เลขเรียกหนังสือ ( Call Number)</vt:lpstr>
      <vt:lpstr>การเรียงหนังสือบนชั้น </vt:lpstr>
      <vt:lpstr>Slide 14</vt:lpstr>
      <vt:lpstr>ใบงาน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3 แหล่งทรัพยากรสารสนเทศห้องสมุด</dc:title>
  <dc:creator>CS COM</dc:creator>
  <cp:lastModifiedBy>suwitchan kaewsuwan</cp:lastModifiedBy>
  <cp:revision>101</cp:revision>
  <dcterms:created xsi:type="dcterms:W3CDTF">2014-10-02T08:44:13Z</dcterms:created>
  <dcterms:modified xsi:type="dcterms:W3CDTF">2014-10-26T01:45:53Z</dcterms:modified>
</cp:coreProperties>
</file>